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3"/>
  </p:notesMasterIdLst>
  <p:handoutMasterIdLst>
    <p:handoutMasterId r:id="rId24"/>
  </p:handoutMasterIdLst>
  <p:sldIdLst>
    <p:sldId id="264" r:id="rId5"/>
    <p:sldId id="266" r:id="rId6"/>
    <p:sldId id="267" r:id="rId7"/>
    <p:sldId id="289" r:id="rId8"/>
    <p:sldId id="269" r:id="rId9"/>
    <p:sldId id="272" r:id="rId10"/>
    <p:sldId id="273" r:id="rId11"/>
    <p:sldId id="271" r:id="rId12"/>
    <p:sldId id="274" r:id="rId13"/>
    <p:sldId id="275" r:id="rId14"/>
    <p:sldId id="276" r:id="rId15"/>
    <p:sldId id="277" r:id="rId16"/>
    <p:sldId id="283" r:id="rId17"/>
    <p:sldId id="278" r:id="rId18"/>
    <p:sldId id="279" r:id="rId19"/>
    <p:sldId id="290" r:id="rId20"/>
    <p:sldId id="288" r:id="rId21"/>
    <p:sldId id="286" r:id="rId22"/>
  </p:sldIdLst>
  <p:sldSz cx="12188825" cy="6858000"/>
  <p:notesSz cx="6797675" cy="9926638"/>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EDF3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80" autoAdjust="0"/>
  </p:normalViewPr>
  <p:slideViewPr>
    <p:cSldViewPr showGuides="1">
      <p:cViewPr varScale="1">
        <p:scale>
          <a:sx n="59" d="100"/>
          <a:sy n="59" d="100"/>
        </p:scale>
        <p:origin x="964" y="52"/>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Z Ward" userId="9c5874de-7d12-47c6-8fe8-185b8aafa4a5" providerId="ADAL" clId="{BC8AA3FA-FBC1-43F8-BF22-477EEE1C3BA7}"/>
    <pc:docChg chg="custSel modSld">
      <pc:chgData name="Mrs Z Ward" userId="9c5874de-7d12-47c6-8fe8-185b8aafa4a5" providerId="ADAL" clId="{BC8AA3FA-FBC1-43F8-BF22-477EEE1C3BA7}" dt="2026-01-21T14:46:02.007" v="25" actId="5793"/>
      <pc:docMkLst>
        <pc:docMk/>
      </pc:docMkLst>
      <pc:sldChg chg="modSp mod">
        <pc:chgData name="Mrs Z Ward" userId="9c5874de-7d12-47c6-8fe8-185b8aafa4a5" providerId="ADAL" clId="{BC8AA3FA-FBC1-43F8-BF22-477EEE1C3BA7}" dt="2026-01-21T14:41:55.389" v="14" actId="27636"/>
        <pc:sldMkLst>
          <pc:docMk/>
          <pc:sldMk cId="4161020264" sldId="269"/>
        </pc:sldMkLst>
        <pc:spChg chg="mod">
          <ac:chgData name="Mrs Z Ward" userId="9c5874de-7d12-47c6-8fe8-185b8aafa4a5" providerId="ADAL" clId="{BC8AA3FA-FBC1-43F8-BF22-477EEE1C3BA7}" dt="2026-01-21T14:41:55.389" v="14" actId="27636"/>
          <ac:spMkLst>
            <pc:docMk/>
            <pc:sldMk cId="4161020264" sldId="269"/>
            <ac:spMk id="7" creationId="{6033951F-8A19-476D-8B00-614A1BF04F57}"/>
          </ac:spMkLst>
        </pc:spChg>
      </pc:sldChg>
      <pc:sldChg chg="modSp mod">
        <pc:chgData name="Mrs Z Ward" userId="9c5874de-7d12-47c6-8fe8-185b8aafa4a5" providerId="ADAL" clId="{BC8AA3FA-FBC1-43F8-BF22-477EEE1C3BA7}" dt="2026-01-21T14:41:45.810" v="13" actId="20577"/>
        <pc:sldMkLst>
          <pc:docMk/>
          <pc:sldMk cId="3411686606" sldId="279"/>
        </pc:sldMkLst>
        <pc:spChg chg="mod">
          <ac:chgData name="Mrs Z Ward" userId="9c5874de-7d12-47c6-8fe8-185b8aafa4a5" providerId="ADAL" clId="{BC8AA3FA-FBC1-43F8-BF22-477EEE1C3BA7}" dt="2026-01-21T14:41:45.810" v="13" actId="20577"/>
          <ac:spMkLst>
            <pc:docMk/>
            <pc:sldMk cId="3411686606" sldId="279"/>
            <ac:spMk id="3" creationId="{00000000-0000-0000-0000-000000000000}"/>
          </ac:spMkLst>
        </pc:spChg>
      </pc:sldChg>
      <pc:sldChg chg="modSp mod">
        <pc:chgData name="Mrs Z Ward" userId="9c5874de-7d12-47c6-8fe8-185b8aafa4a5" providerId="ADAL" clId="{BC8AA3FA-FBC1-43F8-BF22-477EEE1C3BA7}" dt="2026-01-21T14:46:02.007" v="25" actId="5793"/>
        <pc:sldMkLst>
          <pc:docMk/>
          <pc:sldMk cId="3549787055" sldId="286"/>
        </pc:sldMkLst>
        <pc:spChg chg="mod">
          <ac:chgData name="Mrs Z Ward" userId="9c5874de-7d12-47c6-8fe8-185b8aafa4a5" providerId="ADAL" clId="{BC8AA3FA-FBC1-43F8-BF22-477EEE1C3BA7}" dt="2026-01-21T14:46:02.007" v="25" actId="5793"/>
          <ac:spMkLst>
            <pc:docMk/>
            <pc:sldMk cId="3549787055" sldId="286"/>
            <ac:spMk id="2" creationId="{00000000-0000-0000-0000-000000000000}"/>
          </ac:spMkLst>
        </pc:spChg>
      </pc:sldChg>
    </pc:docChg>
  </pc:docChgLst>
  <pc:docChgLst>
    <pc:chgData name="Mrs Z Ward" userId="S::zoe.ward@springfield.sandwell.sch.uk::9c5874de-7d12-47c6-8fe8-185b8aafa4a5" providerId="AD" clId="Web-{1AE24F0B-1BB4-D4AA-4AB2-337D61C4E87A}"/>
    <pc:docChg chg="modSld">
      <pc:chgData name="Mrs Z Ward" userId="S::zoe.ward@springfield.sandwell.sch.uk::9c5874de-7d12-47c6-8fe8-185b8aafa4a5" providerId="AD" clId="Web-{1AE24F0B-1BB4-D4AA-4AB2-337D61C4E87A}" dt="2026-01-14T11:53:17.733" v="33" actId="20577"/>
      <pc:docMkLst>
        <pc:docMk/>
      </pc:docMkLst>
      <pc:sldChg chg="modSp">
        <pc:chgData name="Mrs Z Ward" userId="S::zoe.ward@springfield.sandwell.sch.uk::9c5874de-7d12-47c6-8fe8-185b8aafa4a5" providerId="AD" clId="Web-{1AE24F0B-1BB4-D4AA-4AB2-337D61C4E87A}" dt="2026-01-14T11:49:30.877" v="3" actId="20577"/>
        <pc:sldMkLst>
          <pc:docMk/>
          <pc:sldMk cId="3650340329" sldId="264"/>
        </pc:sldMkLst>
        <pc:spChg chg="mod">
          <ac:chgData name="Mrs Z Ward" userId="S::zoe.ward@springfield.sandwell.sch.uk::9c5874de-7d12-47c6-8fe8-185b8aafa4a5" providerId="AD" clId="Web-{1AE24F0B-1BB4-D4AA-4AB2-337D61C4E87A}" dt="2026-01-14T11:49:24.720" v="0" actId="20577"/>
          <ac:spMkLst>
            <pc:docMk/>
            <pc:sldMk cId="3650340329" sldId="264"/>
            <ac:spMk id="2" creationId="{00000000-0000-0000-0000-000000000000}"/>
          </ac:spMkLst>
        </pc:spChg>
        <pc:spChg chg="mod">
          <ac:chgData name="Mrs Z Ward" userId="S::zoe.ward@springfield.sandwell.sch.uk::9c5874de-7d12-47c6-8fe8-185b8aafa4a5" providerId="AD" clId="Web-{1AE24F0B-1BB4-D4AA-4AB2-337D61C4E87A}" dt="2026-01-14T11:49:30.877" v="3" actId="20577"/>
          <ac:spMkLst>
            <pc:docMk/>
            <pc:sldMk cId="3650340329" sldId="264"/>
            <ac:spMk id="3" creationId="{00000000-0000-0000-0000-000000000000}"/>
          </ac:spMkLst>
        </pc:spChg>
      </pc:sldChg>
      <pc:sldChg chg="modSp">
        <pc:chgData name="Mrs Z Ward" userId="S::zoe.ward@springfield.sandwell.sch.uk::9c5874de-7d12-47c6-8fe8-185b8aafa4a5" providerId="AD" clId="Web-{1AE24F0B-1BB4-D4AA-4AB2-337D61C4E87A}" dt="2026-01-14T11:50:15.525" v="17" actId="1076"/>
        <pc:sldMkLst>
          <pc:docMk/>
          <pc:sldMk cId="4161020264" sldId="269"/>
        </pc:sldMkLst>
        <pc:spChg chg="mod">
          <ac:chgData name="Mrs Z Ward" userId="S::zoe.ward@springfield.sandwell.sch.uk::9c5874de-7d12-47c6-8fe8-185b8aafa4a5" providerId="AD" clId="Web-{1AE24F0B-1BB4-D4AA-4AB2-337D61C4E87A}" dt="2026-01-14T11:50:15.525" v="17" actId="1076"/>
          <ac:spMkLst>
            <pc:docMk/>
            <pc:sldMk cId="4161020264" sldId="269"/>
            <ac:spMk id="5" creationId="{00000000-0000-0000-0000-000000000000}"/>
          </ac:spMkLst>
        </pc:spChg>
        <pc:spChg chg="mod">
          <ac:chgData name="Mrs Z Ward" userId="S::zoe.ward@springfield.sandwell.sch.uk::9c5874de-7d12-47c6-8fe8-185b8aafa4a5" providerId="AD" clId="Web-{1AE24F0B-1BB4-D4AA-4AB2-337D61C4E87A}" dt="2026-01-14T11:50:10.114" v="16" actId="20577"/>
          <ac:spMkLst>
            <pc:docMk/>
            <pc:sldMk cId="4161020264" sldId="269"/>
            <ac:spMk id="7" creationId="{6033951F-8A19-476D-8B00-614A1BF04F57}"/>
          </ac:spMkLst>
        </pc:spChg>
      </pc:sldChg>
      <pc:sldChg chg="modSp">
        <pc:chgData name="Mrs Z Ward" userId="S::zoe.ward@springfield.sandwell.sch.uk::9c5874de-7d12-47c6-8fe8-185b8aafa4a5" providerId="AD" clId="Web-{1AE24F0B-1BB4-D4AA-4AB2-337D61C4E87A}" dt="2026-01-14T11:52:19.637" v="30" actId="1076"/>
        <pc:sldMkLst>
          <pc:docMk/>
          <pc:sldMk cId="1334551524" sldId="273"/>
        </pc:sldMkLst>
        <pc:picChg chg="mod modCrop">
          <ac:chgData name="Mrs Z Ward" userId="S::zoe.ward@springfield.sandwell.sch.uk::9c5874de-7d12-47c6-8fe8-185b8aafa4a5" providerId="AD" clId="Web-{1AE24F0B-1BB4-D4AA-4AB2-337D61C4E87A}" dt="2026-01-14T11:52:17.559" v="29" actId="1076"/>
          <ac:picMkLst>
            <pc:docMk/>
            <pc:sldMk cId="1334551524" sldId="273"/>
            <ac:picMk id="4" creationId="{00000000-0000-0000-0000-000000000000}"/>
          </ac:picMkLst>
        </pc:picChg>
        <pc:picChg chg="mod modCrop">
          <ac:chgData name="Mrs Z Ward" userId="S::zoe.ward@springfield.sandwell.sch.uk::9c5874de-7d12-47c6-8fe8-185b8aafa4a5" providerId="AD" clId="Web-{1AE24F0B-1BB4-D4AA-4AB2-337D61C4E87A}" dt="2026-01-14T11:52:19.637" v="30" actId="1076"/>
          <ac:picMkLst>
            <pc:docMk/>
            <pc:sldMk cId="1334551524" sldId="273"/>
            <ac:picMk id="5" creationId="{00000000-0000-0000-0000-000000000000}"/>
          </ac:picMkLst>
        </pc:picChg>
      </pc:sldChg>
      <pc:sldChg chg="modSp">
        <pc:chgData name="Mrs Z Ward" userId="S::zoe.ward@springfield.sandwell.sch.uk::9c5874de-7d12-47c6-8fe8-185b8aafa4a5" providerId="AD" clId="Web-{1AE24F0B-1BB4-D4AA-4AB2-337D61C4E87A}" dt="2026-01-14T11:53:17.733" v="33" actId="20577"/>
        <pc:sldMkLst>
          <pc:docMk/>
          <pc:sldMk cId="3549787055" sldId="286"/>
        </pc:sldMkLst>
        <pc:spChg chg="mod">
          <ac:chgData name="Mrs Z Ward" userId="S::zoe.ward@springfield.sandwell.sch.uk::9c5874de-7d12-47c6-8fe8-185b8aafa4a5" providerId="AD" clId="Web-{1AE24F0B-1BB4-D4AA-4AB2-337D61C4E87A}" dt="2026-01-14T11:53:17.733" v="33" actId="20577"/>
          <ac:spMkLst>
            <pc:docMk/>
            <pc:sldMk cId="3549787055" sldId="286"/>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294" tIns="45647" rIns="91294" bIns="45647"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50443" y="0"/>
            <a:ext cx="2945659" cy="496332"/>
          </a:xfrm>
          <a:prstGeom prst="rect">
            <a:avLst/>
          </a:prstGeom>
        </p:spPr>
        <p:txBody>
          <a:bodyPr vert="horz" lIns="91294" tIns="45647" rIns="91294" bIns="45647" rtlCol="0"/>
          <a:lstStyle>
            <a:lvl1pPr algn="r">
              <a:defRPr sz="1200"/>
            </a:lvl1pPr>
          </a:lstStyle>
          <a:p>
            <a:fld id="{E973C59C-4E16-4A64-A766-34DB213E11B3}" type="datetimeFigureOut">
              <a:rPr lang="en-US">
                <a:solidFill>
                  <a:schemeClr val="tx2"/>
                </a:solidFill>
              </a:rPr>
              <a:t>1/21/2026</a:t>
            </a:fld>
            <a:endParaRPr>
              <a:solidFill>
                <a:schemeClr val="tx2"/>
              </a:solidFill>
            </a:endParaRPr>
          </a:p>
        </p:txBody>
      </p:sp>
      <p:sp>
        <p:nvSpPr>
          <p:cNvPr id="4" name="Footer Placeholder 3"/>
          <p:cNvSpPr>
            <a:spLocks noGrp="1"/>
          </p:cNvSpPr>
          <p:nvPr>
            <p:ph type="ftr" sz="quarter" idx="2"/>
          </p:nvPr>
        </p:nvSpPr>
        <p:spPr>
          <a:xfrm>
            <a:off x="1" y="9428584"/>
            <a:ext cx="2945659" cy="496332"/>
          </a:xfrm>
          <a:prstGeom prst="rect">
            <a:avLst/>
          </a:prstGeom>
        </p:spPr>
        <p:txBody>
          <a:bodyPr vert="horz" lIns="91294" tIns="45647" rIns="91294" bIns="45647"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50443" y="9428584"/>
            <a:ext cx="2945659" cy="496332"/>
          </a:xfrm>
          <a:prstGeom prst="rect">
            <a:avLst/>
          </a:prstGeom>
        </p:spPr>
        <p:txBody>
          <a:bodyPr vert="horz" lIns="91294" tIns="45647" rIns="91294" bIns="45647"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294" tIns="45647" rIns="91294" bIns="45647"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50443" y="0"/>
            <a:ext cx="2945659" cy="496332"/>
          </a:xfrm>
          <a:prstGeom prst="rect">
            <a:avLst/>
          </a:prstGeom>
        </p:spPr>
        <p:txBody>
          <a:bodyPr vert="horz" lIns="91294" tIns="45647" rIns="91294" bIns="45647" rtlCol="0"/>
          <a:lstStyle>
            <a:lvl1pPr algn="r">
              <a:defRPr sz="1200">
                <a:solidFill>
                  <a:schemeClr val="tx2"/>
                </a:solidFill>
              </a:defRPr>
            </a:lvl1pPr>
          </a:lstStyle>
          <a:p>
            <a:fld id="{F95CF31C-F757-429C-A789-86504F04C3BE}" type="datetimeFigureOut">
              <a:rPr lang="en-US"/>
              <a:pPr/>
              <a:t>1/21/2026</a:t>
            </a:fld>
            <a:endParaRPr/>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294" tIns="45647" rIns="91294" bIns="45647" rtlCol="0" anchor="ctr"/>
          <a:lstStyle/>
          <a:p>
            <a:endParaRPr/>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294" tIns="45647" rIns="91294" bIns="45647"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1" y="9428584"/>
            <a:ext cx="2945659" cy="496332"/>
          </a:xfrm>
          <a:prstGeom prst="rect">
            <a:avLst/>
          </a:prstGeom>
        </p:spPr>
        <p:txBody>
          <a:bodyPr vert="horz" lIns="91294" tIns="45647" rIns="91294" bIns="45647"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50443" y="9428584"/>
            <a:ext cx="2945659" cy="496332"/>
          </a:xfrm>
          <a:prstGeom prst="rect">
            <a:avLst/>
          </a:prstGeom>
        </p:spPr>
        <p:txBody>
          <a:bodyPr vert="horz" lIns="91294" tIns="45647" rIns="91294" bIns="45647"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796F01-7154-41E0-B48B-A6921757531A}" type="slidenum">
              <a:rPr lang="en-GB" smtClean="0"/>
              <a:pPr/>
              <a:t>16</a:t>
            </a:fld>
            <a:endParaRPr lang="en-GB"/>
          </a:p>
        </p:txBody>
      </p:sp>
    </p:spTree>
    <p:extLst>
      <p:ext uri="{BB962C8B-B14F-4D97-AF65-F5344CB8AC3E}">
        <p14:creationId xmlns:p14="http://schemas.microsoft.com/office/powerpoint/2010/main" val="663212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gn="ctr">
              <a:lnSpc>
                <a:spcPct val="90000"/>
              </a:lnSpc>
              <a:defRPr sz="7200" cap="none" baseline="0">
                <a:solidFill>
                  <a:srgbClr val="663300"/>
                </a:solidFill>
                <a:latin typeface="NTPreCursive" panose="03000400000000000000" pitchFamily="66" charset="0"/>
              </a:defRPr>
            </a:lvl1pPr>
          </a:lstStyle>
          <a:p>
            <a:r>
              <a:rPr lang="en-US" dirty="0"/>
              <a:t>Click to edit Master title style</a:t>
            </a:r>
            <a:endParaRPr dirty="0"/>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4000" b="0">
                <a:solidFill>
                  <a:schemeClr val="tx1"/>
                </a:solidFill>
                <a:latin typeface="NTPreCursive" panose="03000400000000000000" pitchFamily="66" charset="0"/>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sz="6600">
                <a:solidFill>
                  <a:srgbClr val="663300"/>
                </a:solidFill>
                <a:latin typeface="NTPreCursive" panose="03000400000000000000" pitchFamily="66" charset="0"/>
              </a:defRPr>
            </a:lvl1pPr>
          </a:lstStyle>
          <a:p>
            <a:r>
              <a:rPr lang="en-US" dirty="0"/>
              <a:t>Click to edit Master title style</a:t>
            </a:r>
            <a:endParaRPr dirty="0"/>
          </a:p>
        </p:txBody>
      </p:sp>
      <p:sp>
        <p:nvSpPr>
          <p:cNvPr id="3" name="Content Placeholder 2"/>
          <p:cNvSpPr>
            <a:spLocks noGrp="1"/>
          </p:cNvSpPr>
          <p:nvPr>
            <p:ph idx="1"/>
          </p:nvPr>
        </p:nvSpPr>
        <p:spPr/>
        <p:txBody>
          <a:bodyPr/>
          <a:lstStyle>
            <a:lvl1pPr>
              <a:defRPr sz="4000">
                <a:latin typeface="NTPreCursive" panose="03000400000000000000" pitchFamily="66" charset="0"/>
              </a:defRPr>
            </a:lvl1pPr>
            <a:lvl2pPr>
              <a:defRPr sz="3600">
                <a:latin typeface="NTPreCursive" panose="03000400000000000000" pitchFamily="66" charset="0"/>
              </a:defRPr>
            </a:lvl2pPr>
            <a:lvl3pPr>
              <a:defRPr sz="3200">
                <a:latin typeface="NTPreCursive" panose="03000400000000000000" pitchFamily="66" charset="0"/>
              </a:defRPr>
            </a:lvl3pPr>
            <a:lvl4pPr>
              <a:defRPr sz="3200">
                <a:latin typeface="NTPreCursive" panose="03000400000000000000" pitchFamily="66" charset="0"/>
              </a:defRPr>
            </a:lvl4pPr>
            <a:lvl5pPr>
              <a:defRPr sz="3200">
                <a:latin typeface="NTPreCursive" panose="03000400000000000000" pitchFamily="66" charset="0"/>
              </a:defRPr>
            </a:lvl5pPr>
            <a:lvl6pPr>
              <a:defRPr/>
            </a:lvl6pPr>
            <a:lvl7pPr>
              <a:defRPr baseline="0"/>
            </a:lvl7pPr>
            <a:lvl8pPr>
              <a:defRPr baseline="0"/>
            </a:lvl8pPr>
            <a:lvl9pPr>
              <a:defRPr baseline="0"/>
            </a:lvl9pPr>
          </a:lstStyle>
          <a:p>
            <a:pPr lvl="0"/>
            <a:r>
              <a:rPr lang="en-US" dirty="0"/>
              <a:t>Edit Master text styles</a:t>
            </a:r>
          </a:p>
        </p:txBody>
      </p:sp>
      <p:sp>
        <p:nvSpPr>
          <p:cNvPr id="4" name="Date Placeholder 3"/>
          <p:cNvSpPr>
            <a:spLocks noGrp="1"/>
          </p:cNvSpPr>
          <p:nvPr>
            <p:ph type="dt" sz="half" idx="10"/>
          </p:nvPr>
        </p:nvSpPr>
        <p:spPr/>
        <p:txBody>
          <a:bodyPr/>
          <a:lstStyle>
            <a:lvl1pPr>
              <a:defRPr sz="2000">
                <a:latin typeface="NTPreCursive" panose="03000400000000000000" pitchFamily="66" charset="0"/>
              </a:defRPr>
            </a:lvl1pPr>
          </a:lstStyle>
          <a:p>
            <a:fld id="{8B5A30F4-0B4E-4E4B-BC36-C30CD13F4E17}" type="datetimeFigureOut">
              <a:rPr lang="en-US" smtClean="0"/>
              <a:pPr/>
              <a:t>1/21/2026</a:t>
            </a:fld>
            <a:endParaRPr lang="en-US" dirty="0"/>
          </a:p>
        </p:txBody>
      </p:sp>
      <p:sp>
        <p:nvSpPr>
          <p:cNvPr id="5" name="Footer Placeholder 4"/>
          <p:cNvSpPr>
            <a:spLocks noGrp="1"/>
          </p:cNvSpPr>
          <p:nvPr>
            <p:ph type="ftr" sz="quarter" idx="11"/>
          </p:nvPr>
        </p:nvSpPr>
        <p:spPr/>
        <p:txBody>
          <a:bodyPr/>
          <a:lstStyle>
            <a:lvl1pPr>
              <a:defRPr sz="2000">
                <a:latin typeface="NTPreCursive" panose="03000400000000000000" pitchFamily="66" charset="0"/>
              </a:defRPr>
            </a:lvl1pPr>
          </a:lstStyle>
          <a:p>
            <a:endParaRPr lang="en-GB"/>
          </a:p>
        </p:txBody>
      </p:sp>
      <p:sp>
        <p:nvSpPr>
          <p:cNvPr id="6" name="Slide Number Placeholder 5"/>
          <p:cNvSpPr>
            <a:spLocks noGrp="1"/>
          </p:cNvSpPr>
          <p:nvPr>
            <p:ph type="sldNum" sz="quarter" idx="12"/>
          </p:nvPr>
        </p:nvSpPr>
        <p:spPr/>
        <p:txBody>
          <a:bodyPr/>
          <a:lstStyle>
            <a:lvl1pPr>
              <a:defRPr sz="2000">
                <a:latin typeface="NTPreCursive" panose="03000400000000000000" pitchFamily="66" charset="0"/>
              </a:defRPr>
            </a:lvl1pPr>
          </a:lstStyle>
          <a:p>
            <a:fld id="{DA60BA0E-20D0-4E7C-B286-26C960A6788F}" type="slidenum">
              <a:rPr lang="en-GB" smtClean="0"/>
              <a:pPr/>
              <a:t>‹#›</a:t>
            </a:fld>
            <a:endParaRPr lang="en-GB"/>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1/21/2026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1/21/2026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1/21/2026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1/21/2026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1/21/2026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1/21/2026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1/21/2026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1/21/2026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1/21/2026</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Kinetic Letters"/>
              </a:rPr>
              <a:t>SATs 2026</a:t>
            </a:r>
            <a:endParaRPr lang="en-US" dirty="0">
              <a:latin typeface="Kinetic Letters" panose="00000500000000000000" pitchFamily="50" charset="0"/>
            </a:endParaRPr>
          </a:p>
        </p:txBody>
      </p:sp>
      <p:sp>
        <p:nvSpPr>
          <p:cNvPr id="3" name="Subtitle 2"/>
          <p:cNvSpPr>
            <a:spLocks noGrp="1"/>
          </p:cNvSpPr>
          <p:nvPr>
            <p:ph type="subTitle" idx="1"/>
          </p:nvPr>
        </p:nvSpPr>
        <p:spPr/>
        <p:txBody>
          <a:bodyPr vert="horz" lIns="121899" tIns="60949" rIns="121899" bIns="60949" rtlCol="0" anchor="t">
            <a:normAutofit/>
          </a:bodyPr>
          <a:lstStyle/>
          <a:p>
            <a:pPr algn="ctr"/>
            <a:r>
              <a:rPr lang="en-US" dirty="0">
                <a:latin typeface="Kinetic Letters"/>
              </a:rPr>
              <a:t>Parent Meeting 26.01.26</a:t>
            </a:r>
            <a:endParaRPr lang="en-US" dirty="0">
              <a:latin typeface="Kinetic Letters" panose="00000500000000000000" pitchFamily="50" charset="0"/>
            </a:endParaRP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Kinetic Letters" panose="00000500000000000000" pitchFamily="50" charset="0"/>
              </a:rPr>
              <a:t>Assessment and Reporting</a:t>
            </a:r>
          </a:p>
        </p:txBody>
      </p:sp>
      <p:sp>
        <p:nvSpPr>
          <p:cNvPr id="3" name="Content Placeholder 2"/>
          <p:cNvSpPr>
            <a:spLocks noGrp="1"/>
          </p:cNvSpPr>
          <p:nvPr>
            <p:ph idx="1"/>
          </p:nvPr>
        </p:nvSpPr>
        <p:spPr>
          <a:xfrm>
            <a:off x="1117309" y="1844824"/>
            <a:ext cx="10157354" cy="4470400"/>
          </a:xfrm>
        </p:spPr>
        <p:txBody>
          <a:bodyPr>
            <a:normAutofit/>
          </a:bodyPr>
          <a:lstStyle/>
          <a:p>
            <a:pPr marL="342900" indent="-160338">
              <a:defRPr/>
            </a:pPr>
            <a:r>
              <a:rPr lang="en-GB" dirty="0">
                <a:solidFill>
                  <a:srgbClr val="002060"/>
                </a:solidFill>
                <a:latin typeface="Kinetic Letters" panose="00000500000000000000" pitchFamily="50" charset="0"/>
                <a:cs typeface="Arial" panose="020B0604020202020204" pitchFamily="34" charset="0"/>
              </a:rPr>
              <a:t>‘</a:t>
            </a:r>
            <a:r>
              <a:rPr lang="en-GB" dirty="0">
                <a:solidFill>
                  <a:schemeClr val="tx2">
                    <a:lumMod val="95000"/>
                    <a:lumOff val="5000"/>
                  </a:schemeClr>
                </a:solidFill>
                <a:latin typeface="Kinetic Letters" panose="00000500000000000000" pitchFamily="50" charset="0"/>
                <a:cs typeface="Arial" panose="020B0604020202020204" pitchFamily="34" charset="0"/>
              </a:rPr>
              <a:t>Old’ national curriculum levels (e.g. Level 3, 4, 5) have been abolished, as set out in the government guidelines.</a:t>
            </a:r>
          </a:p>
          <a:p>
            <a:pPr marL="342900" indent="-160338">
              <a:defRPr/>
            </a:pPr>
            <a:endParaRPr lang="en-GB" dirty="0">
              <a:solidFill>
                <a:schemeClr val="tx2">
                  <a:lumMod val="95000"/>
                  <a:lumOff val="5000"/>
                </a:schemeClr>
              </a:solidFill>
              <a:latin typeface="Kinetic Letters" panose="00000500000000000000" pitchFamily="50" charset="0"/>
              <a:cs typeface="Arial" panose="020B0604020202020204" pitchFamily="34" charset="0"/>
            </a:endParaRPr>
          </a:p>
          <a:p>
            <a:pPr marL="342900" indent="-160338">
              <a:defRPr/>
            </a:pPr>
            <a:r>
              <a:rPr lang="en-GB" dirty="0">
                <a:solidFill>
                  <a:schemeClr val="tx2">
                    <a:lumMod val="95000"/>
                    <a:lumOff val="5000"/>
                  </a:schemeClr>
                </a:solidFill>
                <a:latin typeface="Kinetic Letters" panose="00000500000000000000" pitchFamily="50" charset="0"/>
                <a:cs typeface="Arial" panose="020B0604020202020204" pitchFamily="34" charset="0"/>
              </a:rPr>
              <a:t>Test scores are now reported as ‘scaled scores’.</a:t>
            </a:r>
          </a:p>
          <a:p>
            <a:pPr marL="182562" indent="0">
              <a:buNone/>
              <a:defRPr/>
            </a:pPr>
            <a:endParaRPr lang="en-GB" dirty="0">
              <a:solidFill>
                <a:srgbClr val="002060"/>
              </a:solidFill>
              <a:cs typeface="Arial" panose="020B0604020202020204" pitchFamily="34" charset="0"/>
            </a:endParaRPr>
          </a:p>
        </p:txBody>
      </p:sp>
    </p:spTree>
    <p:extLst>
      <p:ext uri="{BB962C8B-B14F-4D97-AF65-F5344CB8AC3E}">
        <p14:creationId xmlns:p14="http://schemas.microsoft.com/office/powerpoint/2010/main" val="2621308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Kinetic Letters" panose="00000500000000000000" pitchFamily="50" charset="0"/>
              </a:rPr>
              <a:t>Scaled Scores</a:t>
            </a:r>
          </a:p>
        </p:txBody>
      </p:sp>
      <p:sp>
        <p:nvSpPr>
          <p:cNvPr id="3" name="Content Placeholder 2"/>
          <p:cNvSpPr>
            <a:spLocks noGrp="1"/>
          </p:cNvSpPr>
          <p:nvPr>
            <p:ph idx="1"/>
          </p:nvPr>
        </p:nvSpPr>
        <p:spPr>
          <a:xfrm>
            <a:off x="477788" y="1473200"/>
            <a:ext cx="11449272" cy="5268168"/>
          </a:xfrm>
        </p:spPr>
        <p:txBody>
          <a:bodyPr>
            <a:normAutofit/>
          </a:bodyPr>
          <a:lstStyle/>
          <a:p>
            <a:r>
              <a:rPr lang="en-GB" sz="3200" dirty="0">
                <a:solidFill>
                  <a:schemeClr val="tx2"/>
                </a:solidFill>
                <a:latin typeface="Kinetic Letters" panose="00000500000000000000" pitchFamily="50" charset="0"/>
              </a:rPr>
              <a:t>100 represents the ‘national standard’.</a:t>
            </a:r>
          </a:p>
          <a:p>
            <a:r>
              <a:rPr lang="en-GB" sz="3200" dirty="0">
                <a:solidFill>
                  <a:schemeClr val="tx2"/>
                </a:solidFill>
                <a:latin typeface="Kinetic Letters" panose="00000500000000000000" pitchFamily="50" charset="0"/>
              </a:rPr>
              <a:t>Each pupil’s raw test score will therefore be converted into a score on the scale, either at, above or below 100.</a:t>
            </a:r>
          </a:p>
          <a:p>
            <a:r>
              <a:rPr lang="en-GB" sz="3200" dirty="0">
                <a:solidFill>
                  <a:schemeClr val="tx2"/>
                </a:solidFill>
                <a:latin typeface="Kinetic Letters" panose="00000500000000000000" pitchFamily="50" charset="0"/>
              </a:rPr>
              <a:t>The scale ranges from 80 to 120.</a:t>
            </a:r>
          </a:p>
          <a:p>
            <a:r>
              <a:rPr lang="en-GB" sz="3200" dirty="0">
                <a:solidFill>
                  <a:schemeClr val="tx2"/>
                </a:solidFill>
                <a:latin typeface="Kinetic Letters" panose="00000500000000000000" pitchFamily="50" charset="0"/>
              </a:rPr>
              <a:t>A scaled score of 80 – 99 means the child has not reached the required standard</a:t>
            </a:r>
          </a:p>
          <a:p>
            <a:r>
              <a:rPr lang="en-GB" sz="3200" dirty="0">
                <a:solidFill>
                  <a:schemeClr val="tx2"/>
                </a:solidFill>
                <a:latin typeface="Kinetic Letters" panose="00000500000000000000" pitchFamily="50" charset="0"/>
              </a:rPr>
              <a:t>A scaled score of 100 or above means the child has reached the required standard.</a:t>
            </a:r>
          </a:p>
          <a:p>
            <a:r>
              <a:rPr lang="en-GB" sz="3200" dirty="0">
                <a:solidFill>
                  <a:schemeClr val="tx2"/>
                </a:solidFill>
                <a:latin typeface="Kinetic Letters" panose="00000500000000000000" pitchFamily="50" charset="0"/>
              </a:rPr>
              <a:t>A scaled score of 110 – 120 means the child is working at greater depth in that area.</a:t>
            </a:r>
          </a:p>
          <a:p>
            <a:endParaRPr lang="en-GB" dirty="0"/>
          </a:p>
        </p:txBody>
      </p:sp>
    </p:spTree>
    <p:extLst>
      <p:ext uri="{BB962C8B-B14F-4D97-AF65-F5344CB8AC3E}">
        <p14:creationId xmlns:p14="http://schemas.microsoft.com/office/powerpoint/2010/main" val="3015530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EA6DCF-0BDE-460E-B4CC-800378375DEB}"/>
              </a:ext>
            </a:extLst>
          </p:cNvPr>
          <p:cNvPicPr>
            <a:picLocks noChangeAspect="1"/>
          </p:cNvPicPr>
          <p:nvPr/>
        </p:nvPicPr>
        <p:blipFill>
          <a:blip r:embed="rId2"/>
          <a:stretch>
            <a:fillRect/>
          </a:stretch>
        </p:blipFill>
        <p:spPr>
          <a:xfrm>
            <a:off x="4366220" y="14055"/>
            <a:ext cx="7066873" cy="6858000"/>
          </a:xfrm>
          <a:prstGeom prst="rect">
            <a:avLst/>
          </a:prstGeom>
        </p:spPr>
      </p:pic>
      <p:sp>
        <p:nvSpPr>
          <p:cNvPr id="3" name="Subtitle 2">
            <a:extLst>
              <a:ext uri="{FF2B5EF4-FFF2-40B4-BE49-F238E27FC236}">
                <a16:creationId xmlns:a16="http://schemas.microsoft.com/office/drawing/2014/main" id="{E4BFD1B1-31F7-447D-B3E4-DC6C78703626}"/>
              </a:ext>
            </a:extLst>
          </p:cNvPr>
          <p:cNvSpPr txBox="1">
            <a:spLocks/>
          </p:cNvSpPr>
          <p:nvPr/>
        </p:nvSpPr>
        <p:spPr>
          <a:xfrm>
            <a:off x="-1538436" y="1844824"/>
            <a:ext cx="7008574" cy="1244600"/>
          </a:xfrm>
          <a:prstGeom prst="rect">
            <a:avLst/>
          </a:prstGeom>
        </p:spPr>
        <p:txBody>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a:lstStyle>
          <a:p>
            <a:pPr algn="ctr"/>
            <a:r>
              <a:rPr lang="en-US" sz="3600" dirty="0">
                <a:latin typeface="Kinetic Letters" panose="00000500000000000000" pitchFamily="50" charset="0"/>
              </a:rPr>
              <a:t>Scaled score example</a:t>
            </a:r>
          </a:p>
        </p:txBody>
      </p:sp>
    </p:spTree>
    <p:extLst>
      <p:ext uri="{BB962C8B-B14F-4D97-AF65-F5344CB8AC3E}">
        <p14:creationId xmlns:p14="http://schemas.microsoft.com/office/powerpoint/2010/main" val="171637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387424"/>
            <a:ext cx="10157354" cy="1397000"/>
          </a:xfrm>
        </p:spPr>
        <p:txBody>
          <a:bodyPr/>
          <a:lstStyle/>
          <a:p>
            <a:r>
              <a:rPr lang="en-GB" dirty="0">
                <a:solidFill>
                  <a:schemeClr val="tx2">
                    <a:lumMod val="95000"/>
                    <a:lumOff val="5000"/>
                  </a:schemeClr>
                </a:solidFill>
                <a:latin typeface="Kinetic Letters" panose="00000500000000000000" pitchFamily="50" charset="0"/>
              </a:rPr>
              <a:t>Test Week!</a:t>
            </a:r>
          </a:p>
        </p:txBody>
      </p:sp>
      <p:sp>
        <p:nvSpPr>
          <p:cNvPr id="5" name="Rectangle 4"/>
          <p:cNvSpPr/>
          <p:nvPr/>
        </p:nvSpPr>
        <p:spPr>
          <a:xfrm>
            <a:off x="905657" y="4832070"/>
            <a:ext cx="7618921" cy="1569660"/>
          </a:xfrm>
          <a:prstGeom prst="rect">
            <a:avLst/>
          </a:prstGeom>
        </p:spPr>
        <p:txBody>
          <a:bodyPr wrap="square">
            <a:spAutoFit/>
          </a:bodyPr>
          <a:lstStyle/>
          <a:p>
            <a:r>
              <a:rPr lang="en-GB" sz="3200" dirty="0">
                <a:solidFill>
                  <a:srgbClr val="FF0000"/>
                </a:solidFill>
                <a:latin typeface="Kinetic Letters" panose="00000500000000000000" pitchFamily="50" charset="0"/>
              </a:rPr>
              <a:t>All tests are externally marked.</a:t>
            </a:r>
          </a:p>
          <a:p>
            <a:endParaRPr lang="en-GB" sz="3200" dirty="0">
              <a:solidFill>
                <a:srgbClr val="FF0000"/>
              </a:solidFill>
              <a:latin typeface="Kinetic Letters" panose="00000500000000000000" pitchFamily="50" charset="0"/>
            </a:endParaRPr>
          </a:p>
          <a:p>
            <a:r>
              <a:rPr lang="en-GB" sz="3200" dirty="0">
                <a:solidFill>
                  <a:srgbClr val="FF0000"/>
                </a:solidFill>
                <a:latin typeface="Kinetic Letters" panose="00000500000000000000" pitchFamily="50" charset="0"/>
              </a:rPr>
              <a:t>Writing will be ‘Teacher Assessed’ internally, as in recent years.</a:t>
            </a:r>
          </a:p>
        </p:txBody>
      </p:sp>
      <p:sp>
        <p:nvSpPr>
          <p:cNvPr id="7" name="Content Placeholder 6">
            <a:extLst>
              <a:ext uri="{FF2B5EF4-FFF2-40B4-BE49-F238E27FC236}">
                <a16:creationId xmlns:a16="http://schemas.microsoft.com/office/drawing/2014/main" id="{6033951F-8A19-476D-8B00-614A1BF04F57}"/>
              </a:ext>
            </a:extLst>
          </p:cNvPr>
          <p:cNvSpPr>
            <a:spLocks noGrp="1"/>
          </p:cNvSpPr>
          <p:nvPr>
            <p:ph idx="1"/>
          </p:nvPr>
        </p:nvSpPr>
        <p:spPr>
          <a:xfrm>
            <a:off x="909835" y="1407108"/>
            <a:ext cx="10376547" cy="3453722"/>
          </a:xfrm>
        </p:spPr>
        <p:style>
          <a:lnRef idx="2">
            <a:schemeClr val="dk1"/>
          </a:lnRef>
          <a:fillRef idx="1">
            <a:schemeClr val="lt1"/>
          </a:fillRef>
          <a:effectRef idx="0">
            <a:schemeClr val="dk1"/>
          </a:effectRef>
          <a:fontRef idx="minor">
            <a:schemeClr val="dk1"/>
          </a:fontRef>
        </p:style>
        <p:txBody>
          <a:bodyPr vert="horz" lIns="121899" tIns="60949" rIns="121899" bIns="60949" rtlCol="0" anchor="t">
            <a:normAutofit fontScale="92500"/>
          </a:bodyPr>
          <a:lstStyle/>
          <a:p>
            <a:pPr marL="304165" indent="-304165"/>
            <a:r>
              <a:rPr lang="en-GB" sz="3600" dirty="0">
                <a:solidFill>
                  <a:schemeClr val="tx2"/>
                </a:solidFill>
                <a:latin typeface="Kinetic Letters"/>
              </a:rPr>
              <a:t>Monday 11</a:t>
            </a:r>
            <a:r>
              <a:rPr lang="en-GB" sz="3600" baseline="30000" dirty="0">
                <a:solidFill>
                  <a:schemeClr val="tx2"/>
                </a:solidFill>
                <a:latin typeface="Kinetic Letters"/>
              </a:rPr>
              <a:t>th</a:t>
            </a:r>
            <a:r>
              <a:rPr lang="en-GB" sz="3600" dirty="0">
                <a:solidFill>
                  <a:schemeClr val="tx2"/>
                </a:solidFill>
                <a:latin typeface="Kinetic Letters"/>
              </a:rPr>
              <a:t> May – English grammar and punctuation (paper 1) spelling (paper 2)</a:t>
            </a:r>
            <a:endParaRPr lang="en-US">
              <a:solidFill>
                <a:schemeClr val="tx2"/>
              </a:solidFill>
              <a:latin typeface="Kinetic Letters"/>
            </a:endParaRPr>
          </a:p>
          <a:p>
            <a:pPr marL="304165" indent="-304165"/>
            <a:r>
              <a:rPr lang="en-GB" sz="3600" dirty="0">
                <a:solidFill>
                  <a:schemeClr val="tx2"/>
                </a:solidFill>
                <a:latin typeface="Kinetic Letters"/>
              </a:rPr>
              <a:t>Tuesday 12</a:t>
            </a:r>
            <a:r>
              <a:rPr lang="en-GB" sz="3600" baseline="30000" dirty="0">
                <a:solidFill>
                  <a:schemeClr val="tx2"/>
                </a:solidFill>
                <a:latin typeface="Kinetic Letters"/>
              </a:rPr>
              <a:t>th</a:t>
            </a:r>
            <a:r>
              <a:rPr lang="en-GB" sz="3600" dirty="0">
                <a:solidFill>
                  <a:schemeClr val="tx2"/>
                </a:solidFill>
                <a:latin typeface="Kinetic Letters"/>
              </a:rPr>
              <a:t> May – Reading paper</a:t>
            </a:r>
          </a:p>
          <a:p>
            <a:pPr marL="304165" indent="-304165"/>
            <a:r>
              <a:rPr lang="en-GB" sz="3600" dirty="0">
                <a:solidFill>
                  <a:schemeClr val="tx2"/>
                </a:solidFill>
                <a:latin typeface="Kinetic Letters"/>
              </a:rPr>
              <a:t>Wednesday 13</a:t>
            </a:r>
            <a:r>
              <a:rPr lang="en-GB" sz="3600" baseline="30000" dirty="0">
                <a:solidFill>
                  <a:schemeClr val="tx2"/>
                </a:solidFill>
                <a:latin typeface="Kinetic Letters"/>
              </a:rPr>
              <a:t>th</a:t>
            </a:r>
            <a:r>
              <a:rPr lang="en-GB" sz="3600" dirty="0">
                <a:solidFill>
                  <a:schemeClr val="tx2"/>
                </a:solidFill>
                <a:latin typeface="Kinetic Letters"/>
              </a:rPr>
              <a:t> May – Maths arithmetic (paper 1) Maths reasoning (paper 2)</a:t>
            </a:r>
          </a:p>
          <a:p>
            <a:pPr marL="304165" indent="-304165"/>
            <a:r>
              <a:rPr lang="en-GB" sz="3600" dirty="0">
                <a:solidFill>
                  <a:schemeClr val="tx2"/>
                </a:solidFill>
                <a:latin typeface="Kinetic Letters"/>
              </a:rPr>
              <a:t>Thursday 14</a:t>
            </a:r>
            <a:r>
              <a:rPr lang="en-GB" sz="3600" baseline="30000" dirty="0">
                <a:solidFill>
                  <a:schemeClr val="tx2"/>
                </a:solidFill>
                <a:latin typeface="Kinetic Letters"/>
              </a:rPr>
              <a:t>th</a:t>
            </a:r>
            <a:r>
              <a:rPr lang="en-GB" sz="3600" dirty="0">
                <a:solidFill>
                  <a:schemeClr val="tx2"/>
                </a:solidFill>
                <a:latin typeface="Kinetic Letters"/>
              </a:rPr>
              <a:t> May – Maths reasoning (paper 3)</a:t>
            </a:r>
          </a:p>
        </p:txBody>
      </p:sp>
    </p:spTree>
    <p:extLst>
      <p:ext uri="{BB962C8B-B14F-4D97-AF65-F5344CB8AC3E}">
        <p14:creationId xmlns:p14="http://schemas.microsoft.com/office/powerpoint/2010/main" val="4161020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2">
                    <a:lumMod val="95000"/>
                    <a:lumOff val="5000"/>
                  </a:schemeClr>
                </a:solidFill>
                <a:latin typeface="Kinetic Letters" panose="00000500000000000000" pitchFamily="50" charset="0"/>
              </a:rPr>
              <a:t>Spelling, Punctuation and Grammar</a:t>
            </a:r>
          </a:p>
        </p:txBody>
      </p:sp>
      <p:sp>
        <p:nvSpPr>
          <p:cNvPr id="3" name="Content Placeholder 2"/>
          <p:cNvSpPr>
            <a:spLocks noGrp="1"/>
          </p:cNvSpPr>
          <p:nvPr>
            <p:ph idx="1"/>
          </p:nvPr>
        </p:nvSpPr>
        <p:spPr>
          <a:xfrm>
            <a:off x="909836" y="1701800"/>
            <a:ext cx="10801200" cy="4823544"/>
          </a:xfrm>
        </p:spPr>
        <p:txBody>
          <a:bodyPr>
            <a:normAutofit lnSpcReduction="10000"/>
          </a:bodyPr>
          <a:lstStyle/>
          <a:p>
            <a:r>
              <a:rPr lang="en-GB" dirty="0">
                <a:solidFill>
                  <a:schemeClr val="tx2">
                    <a:lumMod val="95000"/>
                    <a:lumOff val="5000"/>
                  </a:schemeClr>
                </a:solidFill>
                <a:latin typeface="Kinetic Letters" panose="00000500000000000000" pitchFamily="50" charset="0"/>
              </a:rPr>
              <a:t>A Spelling test is administered containing 20 words, lasting approximately 15 minutes.</a:t>
            </a:r>
          </a:p>
          <a:p>
            <a:r>
              <a:rPr lang="en-GB" dirty="0">
                <a:solidFill>
                  <a:schemeClr val="tx2">
                    <a:lumMod val="95000"/>
                    <a:lumOff val="5000"/>
                  </a:schemeClr>
                </a:solidFill>
                <a:latin typeface="Kinetic Letters" panose="00000500000000000000" pitchFamily="50" charset="0"/>
              </a:rPr>
              <a:t>A separate test is given on punctuation, vocabulary and grammar</a:t>
            </a:r>
          </a:p>
          <a:p>
            <a:r>
              <a:rPr lang="en-GB" dirty="0">
                <a:solidFill>
                  <a:schemeClr val="tx2">
                    <a:lumMod val="95000"/>
                    <a:lumOff val="5000"/>
                  </a:schemeClr>
                </a:solidFill>
                <a:latin typeface="Kinetic Letters" panose="00000500000000000000" pitchFamily="50" charset="0"/>
              </a:rPr>
              <a:t>This test lasts for 45 minutes and requires short answer questions, including some multiple choice.</a:t>
            </a:r>
          </a:p>
          <a:p>
            <a:r>
              <a:rPr lang="en-GB" dirty="0">
                <a:solidFill>
                  <a:schemeClr val="tx2">
                    <a:lumMod val="95000"/>
                    <a:lumOff val="5000"/>
                  </a:schemeClr>
                </a:solidFill>
                <a:latin typeface="Kinetic Letters" panose="00000500000000000000" pitchFamily="50" charset="0"/>
              </a:rPr>
              <a:t>Marks for these two tests are added together to give a total for Spelling, Punctuation and Grammar.</a:t>
            </a:r>
          </a:p>
          <a:p>
            <a:endParaRPr lang="en-GB" dirty="0"/>
          </a:p>
        </p:txBody>
      </p:sp>
    </p:spTree>
    <p:extLst>
      <p:ext uri="{BB962C8B-B14F-4D97-AF65-F5344CB8AC3E}">
        <p14:creationId xmlns:p14="http://schemas.microsoft.com/office/powerpoint/2010/main" val="263004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Sample SPAG questions</a:t>
            </a:r>
          </a:p>
        </p:txBody>
      </p:sp>
      <p:pic>
        <p:nvPicPr>
          <p:cNvPr id="4" name="Picture 9"/>
          <p:cNvPicPr>
            <a:picLocks noChangeAspect="1" noChangeArrowheads="1"/>
          </p:cNvPicPr>
          <p:nvPr/>
        </p:nvPicPr>
        <p:blipFill>
          <a:blip r:embed="rId2">
            <a:extLst>
              <a:ext uri="{28A0092B-C50C-407E-A947-70E740481C1C}">
                <a14:useLocalDpi xmlns:a14="http://schemas.microsoft.com/office/drawing/2010/main" val="0"/>
              </a:ext>
            </a:extLst>
          </a:blip>
          <a:srcRect l="21739" t="20702" r="24506" b="22658"/>
          <a:stretch>
            <a:fillRect/>
          </a:stretch>
        </p:blipFill>
        <p:spPr bwMode="auto">
          <a:xfrm>
            <a:off x="139500" y="1888642"/>
            <a:ext cx="5830393" cy="4592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9"/>
          <p:cNvPicPr>
            <a:picLocks noChangeAspect="1" noChangeArrowheads="1"/>
          </p:cNvPicPr>
          <p:nvPr/>
        </p:nvPicPr>
        <p:blipFill>
          <a:blip r:embed="rId3">
            <a:extLst>
              <a:ext uri="{28A0092B-C50C-407E-A947-70E740481C1C}">
                <a14:useLocalDpi xmlns:a14="http://schemas.microsoft.com/office/drawing/2010/main" val="0"/>
              </a:ext>
            </a:extLst>
          </a:blip>
          <a:srcRect l="19747" t="27598" r="26934" b="17547"/>
          <a:stretch>
            <a:fillRect/>
          </a:stretch>
        </p:blipFill>
        <p:spPr bwMode="auto">
          <a:xfrm>
            <a:off x="6041997" y="1891201"/>
            <a:ext cx="5955531" cy="4589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4551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Reading</a:t>
            </a:r>
          </a:p>
        </p:txBody>
      </p:sp>
      <p:sp>
        <p:nvSpPr>
          <p:cNvPr id="3" name="Content Placeholder 2"/>
          <p:cNvSpPr>
            <a:spLocks noGrp="1"/>
          </p:cNvSpPr>
          <p:nvPr>
            <p:ph idx="1"/>
          </p:nvPr>
        </p:nvSpPr>
        <p:spPr>
          <a:xfrm>
            <a:off x="1117309" y="1701800"/>
            <a:ext cx="10157354" cy="4823544"/>
          </a:xfrm>
        </p:spPr>
        <p:txBody>
          <a:bodyPr>
            <a:normAutofit fontScale="85000" lnSpcReduction="20000"/>
          </a:bodyPr>
          <a:lstStyle/>
          <a:p>
            <a:r>
              <a:rPr lang="en-GB" dirty="0">
                <a:solidFill>
                  <a:schemeClr val="tx2">
                    <a:lumMod val="95000"/>
                    <a:lumOff val="5000"/>
                  </a:schemeClr>
                </a:solidFill>
                <a:latin typeface="Kinetic Letters" panose="00000500000000000000" pitchFamily="50" charset="0"/>
              </a:rPr>
              <a:t>The Reading Test consists of a single test paper with three unrelated reading texts.</a:t>
            </a:r>
          </a:p>
          <a:p>
            <a:r>
              <a:rPr lang="en-GB" dirty="0">
                <a:solidFill>
                  <a:schemeClr val="tx2">
                    <a:lumMod val="95000"/>
                    <a:lumOff val="5000"/>
                  </a:schemeClr>
                </a:solidFill>
                <a:latin typeface="Kinetic Letters" panose="00000500000000000000" pitchFamily="50" charset="0"/>
              </a:rPr>
              <a:t>Children are given 60 minutes in total, which includes reading the texts and answering the questions.</a:t>
            </a:r>
          </a:p>
          <a:p>
            <a:r>
              <a:rPr lang="en-GB" dirty="0">
                <a:solidFill>
                  <a:schemeClr val="tx2">
                    <a:lumMod val="95000"/>
                    <a:lumOff val="5000"/>
                  </a:schemeClr>
                </a:solidFill>
                <a:latin typeface="Kinetic Letters" panose="00000500000000000000" pitchFamily="50" charset="0"/>
              </a:rPr>
              <a:t>A total of 50 marks are available.</a:t>
            </a:r>
          </a:p>
          <a:p>
            <a:r>
              <a:rPr lang="en-GB" dirty="0">
                <a:solidFill>
                  <a:schemeClr val="tx2">
                    <a:lumMod val="95000"/>
                    <a:lumOff val="5000"/>
                  </a:schemeClr>
                </a:solidFill>
                <a:latin typeface="Kinetic Letters" panose="00000500000000000000" pitchFamily="50" charset="0"/>
              </a:rPr>
              <a:t>Questions are designed to assess the comprehension and understanding of a child’s reading.</a:t>
            </a:r>
          </a:p>
          <a:p>
            <a:r>
              <a:rPr lang="en-GB" dirty="0">
                <a:solidFill>
                  <a:schemeClr val="tx2">
                    <a:lumMod val="95000"/>
                    <a:lumOff val="5000"/>
                  </a:schemeClr>
                </a:solidFill>
                <a:latin typeface="Kinetic Letters" panose="00000500000000000000" pitchFamily="50" charset="0"/>
              </a:rPr>
              <a:t>Some questions are multiple choice or selected response, others require short answers and some require an extended response or explanation.</a:t>
            </a:r>
          </a:p>
          <a:p>
            <a:endParaRPr lang="en-GB" dirty="0"/>
          </a:p>
        </p:txBody>
      </p:sp>
    </p:spTree>
    <p:extLst>
      <p:ext uri="{BB962C8B-B14F-4D97-AF65-F5344CB8AC3E}">
        <p14:creationId xmlns:p14="http://schemas.microsoft.com/office/powerpoint/2010/main" val="2437165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Maths</a:t>
            </a:r>
          </a:p>
        </p:txBody>
      </p:sp>
      <p:sp>
        <p:nvSpPr>
          <p:cNvPr id="3" name="Content Placeholder 2"/>
          <p:cNvSpPr>
            <a:spLocks noGrp="1"/>
          </p:cNvSpPr>
          <p:nvPr>
            <p:ph idx="1"/>
          </p:nvPr>
        </p:nvSpPr>
        <p:spPr>
          <a:xfrm>
            <a:off x="471350" y="1268760"/>
            <a:ext cx="11449271" cy="4895552"/>
          </a:xfrm>
        </p:spPr>
        <p:txBody>
          <a:bodyPr>
            <a:normAutofit fontScale="92500" lnSpcReduction="20000"/>
          </a:bodyPr>
          <a:lstStyle/>
          <a:p>
            <a:pPr marL="0" indent="0" algn="ctr">
              <a:buNone/>
            </a:pPr>
            <a:r>
              <a:rPr lang="en-GB" sz="5100" dirty="0">
                <a:solidFill>
                  <a:srgbClr val="FF0000"/>
                </a:solidFill>
                <a:latin typeface="Kinetic Letters" panose="00000500000000000000" pitchFamily="50" charset="0"/>
              </a:rPr>
              <a:t>Children will sit three tests: Paper 1, Paper 2 and Paper 3.</a:t>
            </a:r>
          </a:p>
          <a:p>
            <a:endParaRPr lang="en-GB" sz="4100" dirty="0">
              <a:latin typeface="Kinetic Letters" panose="00000500000000000000" pitchFamily="50" charset="0"/>
            </a:endParaRPr>
          </a:p>
          <a:p>
            <a:r>
              <a:rPr lang="en-GB" sz="4100" dirty="0">
                <a:solidFill>
                  <a:schemeClr val="tx2">
                    <a:lumMod val="95000"/>
                    <a:lumOff val="5000"/>
                  </a:schemeClr>
                </a:solidFill>
                <a:latin typeface="Kinetic Letters" panose="00000500000000000000" pitchFamily="50" charset="0"/>
              </a:rPr>
              <a:t>Paper 1 is ‘Arithmetic’ lasting for 30 minutes, covering calculation methods for all operations, including use of fractions, percentages and decimals.</a:t>
            </a:r>
          </a:p>
          <a:p>
            <a:r>
              <a:rPr lang="en-GB" sz="4100" dirty="0">
                <a:solidFill>
                  <a:schemeClr val="tx2">
                    <a:lumMod val="95000"/>
                    <a:lumOff val="5000"/>
                  </a:schemeClr>
                </a:solidFill>
                <a:latin typeface="Kinetic Letters" panose="00000500000000000000" pitchFamily="50" charset="0"/>
              </a:rPr>
              <a:t>Papers 2 and 3 cover ‘Problem Solving and Reasoning’, each lasting for 40 minutes.</a:t>
            </a:r>
          </a:p>
          <a:p>
            <a:r>
              <a:rPr lang="en-GB" sz="4100" dirty="0">
                <a:solidFill>
                  <a:schemeClr val="tx2">
                    <a:lumMod val="95000"/>
                    <a:lumOff val="5000"/>
                  </a:schemeClr>
                </a:solidFill>
                <a:latin typeface="Kinetic Letters" panose="00000500000000000000" pitchFamily="50" charset="0"/>
              </a:rPr>
              <a:t>Pupils will still require calculation skills but will need to answer questions in context and decide what is required to find a solution.</a:t>
            </a:r>
          </a:p>
          <a:p>
            <a:endParaRPr lang="en-GB" dirty="0"/>
          </a:p>
          <a:p>
            <a:endParaRPr lang="en-GB" dirty="0"/>
          </a:p>
          <a:p>
            <a:endParaRPr lang="en-GB" dirty="0"/>
          </a:p>
        </p:txBody>
      </p:sp>
    </p:spTree>
    <p:extLst>
      <p:ext uri="{BB962C8B-B14F-4D97-AF65-F5344CB8AC3E}">
        <p14:creationId xmlns:p14="http://schemas.microsoft.com/office/powerpoint/2010/main" val="1344021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Arithmetic example</a:t>
            </a:r>
          </a:p>
        </p:txBody>
      </p:sp>
      <p:pic>
        <p:nvPicPr>
          <p:cNvPr id="4"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1650" y="1473160"/>
            <a:ext cx="6048672" cy="521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1522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Reasoning example</a:t>
            </a:r>
          </a:p>
        </p:txBody>
      </p:sp>
      <p:pic>
        <p:nvPicPr>
          <p:cNvPr id="4"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5206" y="1473200"/>
            <a:ext cx="9361040" cy="508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169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Reasoning example</a:t>
            </a:r>
          </a:p>
        </p:txBody>
      </p:sp>
      <p:pic>
        <p:nvPicPr>
          <p:cNvPr id="5"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5980" y="1409381"/>
            <a:ext cx="8136904" cy="5372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6783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95000"/>
                    <a:lumOff val="5000"/>
                  </a:schemeClr>
                </a:solidFill>
                <a:latin typeface="Kinetic Letters" panose="00000500000000000000" pitchFamily="50" charset="0"/>
              </a:rPr>
              <a:t>Writing assessments</a:t>
            </a:r>
          </a:p>
        </p:txBody>
      </p:sp>
      <p:sp>
        <p:nvSpPr>
          <p:cNvPr id="3" name="Content Placeholder 2"/>
          <p:cNvSpPr>
            <a:spLocks noGrp="1"/>
          </p:cNvSpPr>
          <p:nvPr>
            <p:ph idx="1"/>
          </p:nvPr>
        </p:nvSpPr>
        <p:spPr/>
        <p:txBody>
          <a:bodyPr>
            <a:normAutofit/>
          </a:bodyPr>
          <a:lstStyle/>
          <a:p>
            <a:r>
              <a:rPr lang="en-GB" dirty="0">
                <a:solidFill>
                  <a:schemeClr val="tx2">
                    <a:lumMod val="95000"/>
                    <a:lumOff val="5000"/>
                  </a:schemeClr>
                </a:solidFill>
                <a:latin typeface="Kinetic Letters" panose="00000500000000000000" pitchFamily="50" charset="0"/>
              </a:rPr>
              <a:t>Children’s writing will be teacher assessed in school.</a:t>
            </a:r>
          </a:p>
          <a:p>
            <a:r>
              <a:rPr lang="en-GB" dirty="0">
                <a:solidFill>
                  <a:schemeClr val="tx2">
                    <a:lumMod val="95000"/>
                    <a:lumOff val="5000"/>
                  </a:schemeClr>
                </a:solidFill>
                <a:latin typeface="Kinetic Letters" panose="00000500000000000000" pitchFamily="50" charset="0"/>
              </a:rPr>
              <a:t>We look at a range of writing in the children’s books to find examples of the features required.</a:t>
            </a:r>
          </a:p>
          <a:p>
            <a:r>
              <a:rPr lang="en-GB" dirty="0">
                <a:solidFill>
                  <a:schemeClr val="tx2">
                    <a:lumMod val="95000"/>
                    <a:lumOff val="5000"/>
                  </a:schemeClr>
                </a:solidFill>
                <a:latin typeface="Kinetic Letters" panose="00000500000000000000" pitchFamily="50" charset="0"/>
              </a:rPr>
              <a:t>Raw scored is not used to assess writing</a:t>
            </a:r>
          </a:p>
        </p:txBody>
      </p:sp>
    </p:spTree>
    <p:extLst>
      <p:ext uri="{BB962C8B-B14F-4D97-AF65-F5344CB8AC3E}">
        <p14:creationId xmlns:p14="http://schemas.microsoft.com/office/powerpoint/2010/main" val="812130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120552"/>
          </a:xfrm>
        </p:spPr>
        <p:txBody>
          <a:bodyPr>
            <a:normAutofit/>
          </a:bodyPr>
          <a:lstStyle/>
          <a:p>
            <a:r>
              <a:rPr lang="en-GB" sz="6000" dirty="0">
                <a:solidFill>
                  <a:schemeClr val="tx2">
                    <a:lumMod val="95000"/>
                    <a:lumOff val="5000"/>
                  </a:schemeClr>
                </a:solidFill>
                <a:latin typeface="Kinetic Letters" panose="00000500000000000000" pitchFamily="50" charset="0"/>
              </a:rPr>
              <a:t>How to help your child…</a:t>
            </a:r>
          </a:p>
        </p:txBody>
      </p:sp>
      <p:sp>
        <p:nvSpPr>
          <p:cNvPr id="3" name="Content Placeholder 2"/>
          <p:cNvSpPr>
            <a:spLocks noGrp="1"/>
          </p:cNvSpPr>
          <p:nvPr>
            <p:ph idx="1"/>
          </p:nvPr>
        </p:nvSpPr>
        <p:spPr>
          <a:xfrm>
            <a:off x="333772" y="1196752"/>
            <a:ext cx="11521280" cy="4895552"/>
          </a:xfrm>
        </p:spPr>
        <p:txBody>
          <a:bodyPr>
            <a:noAutofit/>
          </a:bodyPr>
          <a:lstStyle/>
          <a:p>
            <a:r>
              <a:rPr lang="en-GB" sz="3200" dirty="0">
                <a:solidFill>
                  <a:schemeClr val="tx2">
                    <a:lumMod val="95000"/>
                    <a:lumOff val="5000"/>
                  </a:schemeClr>
                </a:solidFill>
                <a:latin typeface="Kinetic Letters" panose="00000500000000000000" pitchFamily="50" charset="0"/>
              </a:rPr>
              <a:t>First and foremost, support and reassure your child that there is nothing to worry about and they should always just try their best. Praise and encourage!</a:t>
            </a:r>
          </a:p>
          <a:p>
            <a:r>
              <a:rPr lang="en-GB" sz="3200" dirty="0">
                <a:solidFill>
                  <a:schemeClr val="tx2">
                    <a:lumMod val="95000"/>
                    <a:lumOff val="5000"/>
                  </a:schemeClr>
                </a:solidFill>
                <a:latin typeface="Kinetic Letters" panose="00000500000000000000" pitchFamily="50" charset="0"/>
              </a:rPr>
              <a:t>Ensure your child has the best possible attendance at school.</a:t>
            </a:r>
          </a:p>
          <a:p>
            <a:r>
              <a:rPr lang="en-GB" sz="3200" dirty="0">
                <a:solidFill>
                  <a:schemeClr val="tx2">
                    <a:lumMod val="95000"/>
                    <a:lumOff val="5000"/>
                  </a:schemeClr>
                </a:solidFill>
                <a:latin typeface="Kinetic Letters" panose="00000500000000000000" pitchFamily="50" charset="0"/>
              </a:rPr>
              <a:t>Reading and arithmetic (e.g. times tables) are always good to practise.</a:t>
            </a:r>
          </a:p>
          <a:p>
            <a:r>
              <a:rPr lang="en-GB" sz="3200" dirty="0">
                <a:solidFill>
                  <a:schemeClr val="tx2">
                    <a:lumMod val="95000"/>
                    <a:lumOff val="5000"/>
                  </a:schemeClr>
                </a:solidFill>
                <a:latin typeface="Kinetic Letters" panose="00000500000000000000" pitchFamily="50" charset="0"/>
              </a:rPr>
              <a:t>Talk to your child about what they have learnt at school and what book(s) they are reading (the character, the plot, their opinion).</a:t>
            </a:r>
          </a:p>
          <a:p>
            <a:r>
              <a:rPr lang="en-GB" sz="3200" dirty="0">
                <a:solidFill>
                  <a:schemeClr val="tx2">
                    <a:lumMod val="95000"/>
                    <a:lumOff val="5000"/>
                  </a:schemeClr>
                </a:solidFill>
                <a:latin typeface="Kinetic Letters" panose="00000500000000000000" pitchFamily="50" charset="0"/>
              </a:rPr>
              <a:t>No holidays in term time or the week of SATs.</a:t>
            </a:r>
          </a:p>
          <a:p>
            <a:r>
              <a:rPr lang="en-GB" sz="3200" dirty="0">
                <a:solidFill>
                  <a:schemeClr val="tx2">
                    <a:lumMod val="95000"/>
                    <a:lumOff val="5000"/>
                  </a:schemeClr>
                </a:solidFill>
                <a:latin typeface="Kinetic Letters" panose="00000500000000000000" pitchFamily="50" charset="0"/>
              </a:rPr>
              <a:t>Good nights sleep the night before. </a:t>
            </a:r>
            <a:endParaRPr lang="en-GB" sz="3200" dirty="0">
              <a:solidFill>
                <a:schemeClr val="tx2">
                  <a:lumMod val="95000"/>
                  <a:lumOff val="5000"/>
                </a:schemeClr>
              </a:solidFill>
            </a:endParaRPr>
          </a:p>
          <a:p>
            <a:endParaRPr lang="en-GB" sz="3200" dirty="0"/>
          </a:p>
          <a:p>
            <a:endParaRPr lang="en-GB" sz="3200" dirty="0"/>
          </a:p>
        </p:txBody>
      </p:sp>
    </p:spTree>
    <p:extLst>
      <p:ext uri="{BB962C8B-B14F-4D97-AF65-F5344CB8AC3E}">
        <p14:creationId xmlns:p14="http://schemas.microsoft.com/office/powerpoint/2010/main" val="1338052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2">
                    <a:lumMod val="95000"/>
                    <a:lumOff val="5000"/>
                  </a:schemeClr>
                </a:solidFill>
                <a:latin typeface="Kinetic Letters" panose="00000500000000000000" pitchFamily="50" charset="0"/>
              </a:rPr>
              <a:t>How we will help your child…</a:t>
            </a:r>
          </a:p>
        </p:txBody>
      </p:sp>
      <p:sp>
        <p:nvSpPr>
          <p:cNvPr id="3" name="Content Placeholder 2"/>
          <p:cNvSpPr>
            <a:spLocks noGrp="1"/>
          </p:cNvSpPr>
          <p:nvPr>
            <p:ph idx="1"/>
          </p:nvPr>
        </p:nvSpPr>
        <p:spPr>
          <a:xfrm>
            <a:off x="477788" y="1701800"/>
            <a:ext cx="11449272" cy="5156200"/>
          </a:xfrm>
        </p:spPr>
        <p:txBody>
          <a:bodyPr>
            <a:normAutofit/>
          </a:bodyPr>
          <a:lstStyle/>
          <a:p>
            <a:r>
              <a:rPr lang="en-GB" dirty="0">
                <a:solidFill>
                  <a:schemeClr val="tx2">
                    <a:lumMod val="95000"/>
                    <a:lumOff val="5000"/>
                  </a:schemeClr>
                </a:solidFill>
                <a:latin typeface="Kinetic Letters" panose="00000500000000000000" pitchFamily="50" charset="0"/>
              </a:rPr>
              <a:t>Children will be made familiar with the types of questions and tests they will be sitting throughout Spring and Summer terms. They also looked at some of these in Autumn term.</a:t>
            </a:r>
          </a:p>
          <a:p>
            <a:r>
              <a:rPr lang="en-GB" dirty="0">
                <a:solidFill>
                  <a:schemeClr val="tx2">
                    <a:lumMod val="95000"/>
                    <a:lumOff val="5000"/>
                  </a:schemeClr>
                </a:solidFill>
                <a:latin typeface="Kinetic Letters" panose="00000500000000000000" pitchFamily="50" charset="0"/>
              </a:rPr>
              <a:t>‘Do now’ tasks – morning and afternoon – punctuality is crucial in order for your child to access these tasks!</a:t>
            </a:r>
          </a:p>
          <a:p>
            <a:r>
              <a:rPr lang="en-GB" dirty="0">
                <a:solidFill>
                  <a:schemeClr val="tx2">
                    <a:lumMod val="95000"/>
                    <a:lumOff val="5000"/>
                  </a:schemeClr>
                </a:solidFill>
                <a:latin typeface="Kinetic Letters" panose="00000500000000000000" pitchFamily="50" charset="0"/>
              </a:rPr>
              <a:t>Mock weeks – week beginning 9</a:t>
            </a:r>
            <a:r>
              <a:rPr lang="en-GB" baseline="30000" dirty="0">
                <a:solidFill>
                  <a:schemeClr val="tx2">
                    <a:lumMod val="95000"/>
                    <a:lumOff val="5000"/>
                  </a:schemeClr>
                </a:solidFill>
                <a:latin typeface="Kinetic Letters" panose="00000500000000000000" pitchFamily="50" charset="0"/>
              </a:rPr>
              <a:t>th</a:t>
            </a:r>
            <a:r>
              <a:rPr lang="en-GB" dirty="0">
                <a:solidFill>
                  <a:schemeClr val="tx2">
                    <a:lumMod val="95000"/>
                    <a:lumOff val="5000"/>
                  </a:schemeClr>
                </a:solidFill>
                <a:latin typeface="Kinetic Letters" panose="00000500000000000000" pitchFamily="50" charset="0"/>
              </a:rPr>
              <a:t> February and week beginning 13</a:t>
            </a:r>
            <a:r>
              <a:rPr lang="en-GB" baseline="30000" dirty="0">
                <a:solidFill>
                  <a:schemeClr val="tx2">
                    <a:lumMod val="95000"/>
                    <a:lumOff val="5000"/>
                  </a:schemeClr>
                </a:solidFill>
                <a:latin typeface="Kinetic Letters" panose="00000500000000000000" pitchFamily="50" charset="0"/>
              </a:rPr>
              <a:t>th</a:t>
            </a:r>
            <a:r>
              <a:rPr lang="en-GB" dirty="0">
                <a:solidFill>
                  <a:schemeClr val="tx2">
                    <a:lumMod val="95000"/>
                    <a:lumOff val="5000"/>
                  </a:schemeClr>
                </a:solidFill>
                <a:latin typeface="Kinetic Letters" panose="00000500000000000000" pitchFamily="50" charset="0"/>
              </a:rPr>
              <a:t> April</a:t>
            </a:r>
          </a:p>
          <a:p>
            <a:pPr marL="0" indent="0">
              <a:buNone/>
            </a:pPr>
            <a:endParaRPr lang="en-GB" dirty="0">
              <a:latin typeface="Kinetic Letters" panose="00000500000000000000" pitchFamily="50" charset="0"/>
            </a:endParaRPr>
          </a:p>
          <a:p>
            <a:endParaRPr lang="en-GB" dirty="0"/>
          </a:p>
        </p:txBody>
      </p:sp>
    </p:spTree>
    <p:extLst>
      <p:ext uri="{BB962C8B-B14F-4D97-AF65-F5344CB8AC3E}">
        <p14:creationId xmlns:p14="http://schemas.microsoft.com/office/powerpoint/2010/main" val="3411686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B3DC1-E401-4B07-861A-B1B3574DCCDD}"/>
              </a:ext>
            </a:extLst>
          </p:cNvPr>
          <p:cNvSpPr>
            <a:spLocks noGrp="1"/>
          </p:cNvSpPr>
          <p:nvPr>
            <p:ph type="title"/>
          </p:nvPr>
        </p:nvSpPr>
        <p:spPr>
          <a:xfrm>
            <a:off x="1101913" y="-272256"/>
            <a:ext cx="10157354" cy="1397000"/>
          </a:xfrm>
        </p:spPr>
        <p:txBody>
          <a:bodyPr/>
          <a:lstStyle/>
          <a:p>
            <a:r>
              <a:rPr lang="en-GB" dirty="0">
                <a:solidFill>
                  <a:schemeClr val="tx2">
                    <a:lumMod val="95000"/>
                    <a:lumOff val="5000"/>
                  </a:schemeClr>
                </a:solidFill>
                <a:latin typeface="Kinetic Letters" panose="00000500000000000000" pitchFamily="50" charset="0"/>
              </a:rPr>
              <a:t>Accessibility arrangements</a:t>
            </a:r>
          </a:p>
        </p:txBody>
      </p:sp>
      <p:sp>
        <p:nvSpPr>
          <p:cNvPr id="3" name="Content Placeholder 2">
            <a:extLst>
              <a:ext uri="{FF2B5EF4-FFF2-40B4-BE49-F238E27FC236}">
                <a16:creationId xmlns:a16="http://schemas.microsoft.com/office/drawing/2014/main" id="{C303BDBD-3520-4215-82FB-F294B26DD94B}"/>
              </a:ext>
            </a:extLst>
          </p:cNvPr>
          <p:cNvSpPr>
            <a:spLocks noGrp="1"/>
          </p:cNvSpPr>
          <p:nvPr>
            <p:ph idx="1"/>
          </p:nvPr>
        </p:nvSpPr>
        <p:spPr>
          <a:xfrm>
            <a:off x="1101913" y="1052736"/>
            <a:ext cx="10157354" cy="6021288"/>
          </a:xfrm>
        </p:spPr>
        <p:txBody>
          <a:bodyPr>
            <a:normAutofit/>
          </a:bodyPr>
          <a:lstStyle/>
          <a:p>
            <a:r>
              <a:rPr lang="en-GB" sz="3200" dirty="0">
                <a:solidFill>
                  <a:schemeClr val="tx2">
                    <a:lumMod val="95000"/>
                    <a:lumOff val="5000"/>
                  </a:schemeClr>
                </a:solidFill>
                <a:latin typeface="Kinetic Letters" panose="00000500000000000000" pitchFamily="50" charset="0"/>
              </a:rPr>
              <a:t>Some children may have additional support through one of the following means:</a:t>
            </a:r>
          </a:p>
          <a:p>
            <a:pPr>
              <a:buFontTx/>
              <a:buChar char="-"/>
            </a:pPr>
            <a:r>
              <a:rPr lang="en-GB" sz="3200" dirty="0">
                <a:solidFill>
                  <a:schemeClr val="tx2">
                    <a:lumMod val="95000"/>
                    <a:lumOff val="5000"/>
                  </a:schemeClr>
                </a:solidFill>
                <a:latin typeface="Kinetic Letters" panose="00000500000000000000" pitchFamily="50" charset="0"/>
              </a:rPr>
              <a:t>Additional time, someone to read questions to them or a scribe</a:t>
            </a:r>
          </a:p>
          <a:p>
            <a:r>
              <a:rPr lang="en-GB" sz="3200" dirty="0">
                <a:solidFill>
                  <a:schemeClr val="tx2">
                    <a:lumMod val="95000"/>
                    <a:lumOff val="5000"/>
                  </a:schemeClr>
                </a:solidFill>
                <a:latin typeface="Kinetic Letters" panose="00000500000000000000" pitchFamily="50" charset="0"/>
              </a:rPr>
              <a:t>This is applied for in school based on a variety of evidence and if accepted we receive confirmation telling us which means of support a child is allowed access to. </a:t>
            </a:r>
          </a:p>
          <a:p>
            <a:r>
              <a:rPr lang="en-GB" sz="3200" dirty="0">
                <a:solidFill>
                  <a:schemeClr val="tx2">
                    <a:lumMod val="95000"/>
                    <a:lumOff val="5000"/>
                  </a:schemeClr>
                </a:solidFill>
                <a:latin typeface="Kinetic Letters" panose="00000500000000000000" pitchFamily="50" charset="0"/>
              </a:rPr>
              <a:t>We use a variety of rooms to complete SATs but all are rooms that the children are familiar with. </a:t>
            </a:r>
          </a:p>
          <a:p>
            <a:r>
              <a:rPr lang="en-GB" sz="3200" dirty="0">
                <a:solidFill>
                  <a:schemeClr val="tx2">
                    <a:lumMod val="95000"/>
                    <a:lumOff val="5000"/>
                  </a:schemeClr>
                </a:solidFill>
                <a:latin typeface="Kinetic Letters" panose="00000500000000000000" pitchFamily="50" charset="0"/>
              </a:rPr>
              <a:t>These arrangements are all applied to MOCK tests too so that the children are familiar with the process.</a:t>
            </a:r>
          </a:p>
        </p:txBody>
      </p:sp>
    </p:spTree>
    <p:extLst>
      <p:ext uri="{BB962C8B-B14F-4D97-AF65-F5344CB8AC3E}">
        <p14:creationId xmlns:p14="http://schemas.microsoft.com/office/powerpoint/2010/main" val="178240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120552"/>
          </a:xfrm>
        </p:spPr>
        <p:txBody>
          <a:bodyPr/>
          <a:lstStyle/>
          <a:p>
            <a:r>
              <a:rPr lang="en-GB" dirty="0">
                <a:solidFill>
                  <a:schemeClr val="tx2">
                    <a:lumMod val="95000"/>
                    <a:lumOff val="5000"/>
                  </a:schemeClr>
                </a:solidFill>
                <a:latin typeface="Kinetic Letters" panose="00000500000000000000" pitchFamily="50" charset="0"/>
              </a:rPr>
              <a:t>SATs Revision Guides</a:t>
            </a:r>
          </a:p>
        </p:txBody>
      </p:sp>
      <p:sp>
        <p:nvSpPr>
          <p:cNvPr id="3" name="Content Placeholder 2"/>
          <p:cNvSpPr>
            <a:spLocks noGrp="1"/>
          </p:cNvSpPr>
          <p:nvPr>
            <p:ph idx="1"/>
          </p:nvPr>
        </p:nvSpPr>
        <p:spPr>
          <a:xfrm>
            <a:off x="549796" y="1340768"/>
            <a:ext cx="11449272" cy="1800200"/>
          </a:xfrm>
        </p:spPr>
        <p:txBody>
          <a:bodyPr>
            <a:noAutofit/>
          </a:bodyPr>
          <a:lstStyle/>
          <a:p>
            <a:r>
              <a:rPr lang="en-GB" sz="3200" dirty="0">
                <a:solidFill>
                  <a:schemeClr val="tx2">
                    <a:lumMod val="95000"/>
                    <a:lumOff val="5000"/>
                  </a:schemeClr>
                </a:solidFill>
                <a:latin typeface="Kinetic Letters" panose="00000500000000000000" pitchFamily="50" charset="0"/>
              </a:rPr>
              <a:t>We have SATS revision guides for you to take away today. One for Maths and one for English.</a:t>
            </a:r>
          </a:p>
          <a:p>
            <a:r>
              <a:rPr lang="en-GB" sz="3200" dirty="0">
                <a:solidFill>
                  <a:schemeClr val="tx2">
                    <a:lumMod val="95000"/>
                    <a:lumOff val="5000"/>
                  </a:schemeClr>
                </a:solidFill>
                <a:latin typeface="Kinetic Letters" panose="00000500000000000000" pitchFamily="50" charset="0"/>
              </a:rPr>
              <a:t>We ask that these do not get written in so that we can use them in future years.</a:t>
            </a:r>
          </a:p>
          <a:p>
            <a:r>
              <a:rPr lang="en-GB" sz="3200" dirty="0">
                <a:solidFill>
                  <a:schemeClr val="tx2">
                    <a:lumMod val="95000"/>
                    <a:lumOff val="5000"/>
                  </a:schemeClr>
                </a:solidFill>
                <a:latin typeface="Kinetic Letters" panose="00000500000000000000" pitchFamily="50" charset="0"/>
              </a:rPr>
              <a:t>We will ask for them back the week after SATS and we will charge £5 if the books are not returned. </a:t>
            </a:r>
          </a:p>
          <a:p>
            <a:r>
              <a:rPr lang="en-GB" sz="3200" dirty="0">
                <a:solidFill>
                  <a:schemeClr val="tx2">
                    <a:lumMod val="95000"/>
                    <a:lumOff val="5000"/>
                  </a:schemeClr>
                </a:solidFill>
                <a:latin typeface="Kinetic Letters" panose="00000500000000000000" pitchFamily="50" charset="0"/>
              </a:rPr>
              <a:t>Please do not feel like you have to make your children work through lots of pages at once! Little and often will be the best approach with these revision guides. </a:t>
            </a:r>
          </a:p>
          <a:p>
            <a:r>
              <a:rPr lang="en-GB" sz="3200" dirty="0">
                <a:solidFill>
                  <a:schemeClr val="tx2">
                    <a:lumMod val="95000"/>
                    <a:lumOff val="5000"/>
                  </a:schemeClr>
                </a:solidFill>
                <a:latin typeface="Kinetic Letters" panose="00000500000000000000" pitchFamily="50" charset="0"/>
              </a:rPr>
              <a:t>Please sign for these at the end of the next session with the children</a:t>
            </a:r>
          </a:p>
        </p:txBody>
      </p:sp>
    </p:spTree>
    <p:extLst>
      <p:ext uri="{BB962C8B-B14F-4D97-AF65-F5344CB8AC3E}">
        <p14:creationId xmlns:p14="http://schemas.microsoft.com/office/powerpoint/2010/main" val="4102286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88" y="2730500"/>
            <a:ext cx="11449272" cy="1397000"/>
          </a:xfrm>
        </p:spPr>
        <p:txBody>
          <a:bodyPr>
            <a:noAutofit/>
          </a:bodyPr>
          <a:lstStyle/>
          <a:p>
            <a:pPr algn="l"/>
            <a:r>
              <a:rPr lang="en-GB" sz="4800">
                <a:solidFill>
                  <a:schemeClr val="tx2"/>
                </a:solidFill>
                <a:latin typeface="Kinetic Letters"/>
              </a:rPr>
              <a:t>Workshop </a:t>
            </a:r>
            <a:endParaRPr lang="en-GB" sz="4800" dirty="0">
              <a:solidFill>
                <a:schemeClr val="tx2"/>
              </a:solidFill>
              <a:latin typeface="Kinetic Letters"/>
            </a:endParaRPr>
          </a:p>
        </p:txBody>
      </p:sp>
    </p:spTree>
    <p:extLst>
      <p:ext uri="{BB962C8B-B14F-4D97-AF65-F5344CB8AC3E}">
        <p14:creationId xmlns:p14="http://schemas.microsoft.com/office/powerpoint/2010/main" val="3549787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F769AD3B-90E4-4F81-9CF2-8BD9F607FEC3}" vid="{18F656D2-BE2F-4155-8430-D393897A45F9}"/>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8b222e6-4f0f-473c-abfa-2e95f605535a">
      <Terms xmlns="http://schemas.microsoft.com/office/infopath/2007/PartnerControls"/>
    </lcf76f155ced4ddcb4097134ff3c332f>
    <TaxCatchAll xmlns="bb2b5207-4c0b-4b78-b7f6-be5f6f2817ed" xsi:nil="true"/>
    <MediaLengthInSeconds xmlns="f8b222e6-4f0f-473c-abfa-2e95f605535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C4F3F58F5AFEE46B38D9A9EFC8361C9" ma:contentTypeVersion="16" ma:contentTypeDescription="Create a new document." ma:contentTypeScope="" ma:versionID="77e21b0fb79a980d1bc27e62d690ba78">
  <xsd:schema xmlns:xsd="http://www.w3.org/2001/XMLSchema" xmlns:xs="http://www.w3.org/2001/XMLSchema" xmlns:p="http://schemas.microsoft.com/office/2006/metadata/properties" xmlns:ns2="f8b222e6-4f0f-473c-abfa-2e95f605535a" xmlns:ns3="bb2b5207-4c0b-4b78-b7f6-be5f6f2817ed" targetNamespace="http://schemas.microsoft.com/office/2006/metadata/properties" ma:root="true" ma:fieldsID="d44eaa6d1b5c25c4a33e908c9e5af2fe" ns2:_="" ns3:_="">
    <xsd:import namespace="f8b222e6-4f0f-473c-abfa-2e95f605535a"/>
    <xsd:import namespace="bb2b5207-4c0b-4b78-b7f6-be5f6f2817e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b222e6-4f0f-473c-abfa-2e95f60553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f4cc205-fdd0-44a3-bb67-98c9b27295d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b2b5207-4c0b-4b78-b7f6-be5f6f2817e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f55dd98-911b-4ba5-9139-b53563d553a1}" ma:internalName="TaxCatchAll" ma:showField="CatchAllData" ma:web="bb2b5207-4c0b-4b78-b7f6-be5f6f2817ed">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3095C0E-C9C2-4AE0-AEF8-A8DF804E9834}">
  <ds:schemaRefs>
    <ds:schemaRef ds:uri="http://schemas.microsoft.com/sharepoint/v3/contenttype/forms"/>
  </ds:schemaRefs>
</ds:datastoreItem>
</file>

<file path=customXml/itemProps2.xml><?xml version="1.0" encoding="utf-8"?>
<ds:datastoreItem xmlns:ds="http://schemas.openxmlformats.org/officeDocument/2006/customXml" ds:itemID="{F301D382-32B0-43EE-932C-28906AF37617}">
  <ds:schemaRefs>
    <ds:schemaRef ds:uri="http://schemas.microsoft.com/office/2006/documentManagement/types"/>
    <ds:schemaRef ds:uri="http://purl.org/dc/elements/1.1/"/>
    <ds:schemaRef ds:uri="http://schemas.microsoft.com/office/infopath/2007/PartnerControls"/>
    <ds:schemaRef ds:uri="http://purl.org/dc/terms/"/>
    <ds:schemaRef ds:uri="http://purl.org/dc/dcmitype/"/>
    <ds:schemaRef ds:uri="http://schemas.microsoft.com/office/2006/metadata/properties"/>
    <ds:schemaRef ds:uri="http://schemas.openxmlformats.org/package/2006/metadata/core-properties"/>
    <ds:schemaRef ds:uri="bb2b5207-4c0b-4b78-b7f6-be5f6f2817ed"/>
    <ds:schemaRef ds:uri="f8b222e6-4f0f-473c-abfa-2e95f605535a"/>
    <ds:schemaRef ds:uri="http://www.w3.org/XML/1998/namespace"/>
  </ds:schemaRefs>
</ds:datastoreItem>
</file>

<file path=customXml/itemProps3.xml><?xml version="1.0" encoding="utf-8"?>
<ds:datastoreItem xmlns:ds="http://schemas.openxmlformats.org/officeDocument/2006/customXml" ds:itemID="{80E2AA7F-1435-423D-AB5D-B02B3FDA99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b222e6-4f0f-473c-abfa-2e95f605535a"/>
    <ds:schemaRef ds:uri="bb2b5207-4c0b-4b78-b7f6-be5f6f2817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1172</TotalTime>
  <Words>886</Words>
  <Application>Microsoft Office PowerPoint</Application>
  <PresentationFormat>Custom</PresentationFormat>
  <Paragraphs>73</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Century Gothic</vt:lpstr>
      <vt:lpstr>Kinetic Letters</vt:lpstr>
      <vt:lpstr>NTPreCursive</vt:lpstr>
      <vt:lpstr>Books 16x9</vt:lpstr>
      <vt:lpstr>SATs 2026</vt:lpstr>
      <vt:lpstr>Assessment and Reporting</vt:lpstr>
      <vt:lpstr>Scaled Scores</vt:lpstr>
      <vt:lpstr>PowerPoint Presentation</vt:lpstr>
      <vt:lpstr>Test Week!</vt:lpstr>
      <vt:lpstr>Spelling, Punctuation and Grammar</vt:lpstr>
      <vt:lpstr>Sample SPAG questions</vt:lpstr>
      <vt:lpstr>Reading</vt:lpstr>
      <vt:lpstr>Maths</vt:lpstr>
      <vt:lpstr>Arithmetic example</vt:lpstr>
      <vt:lpstr>Reasoning example</vt:lpstr>
      <vt:lpstr>Reasoning example</vt:lpstr>
      <vt:lpstr>Writing assessments</vt:lpstr>
      <vt:lpstr>How to help your child…</vt:lpstr>
      <vt:lpstr>How we will help your child…</vt:lpstr>
      <vt:lpstr>Accessibility arrangements</vt:lpstr>
      <vt:lpstr>SATs Revision Guides</vt:lpstr>
      <vt:lpstr>Workshop </vt:lpstr>
    </vt:vector>
  </TitlesOfParts>
  <Company>RSA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SATs 2017</dc:title>
  <dc:creator>H Pell</dc:creator>
  <cp:lastModifiedBy>Mrs Z Ward</cp:lastModifiedBy>
  <cp:revision>38</cp:revision>
  <cp:lastPrinted>2024-03-05T17:32:23Z</cp:lastPrinted>
  <dcterms:created xsi:type="dcterms:W3CDTF">2017-02-09T00:19:59Z</dcterms:created>
  <dcterms:modified xsi:type="dcterms:W3CDTF">2026-01-21T14:46:06Z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0x0101002C4F3F58F5AFEE46B38D9A9EFC8361C9</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y fmtid="{D5CDD505-2E9C-101B-9397-08002B2CF9AE}" pid="8" name="Order">
    <vt:r8>2319600</vt:r8>
  </property>
  <property fmtid="{D5CDD505-2E9C-101B-9397-08002B2CF9AE}" pid="9" name="xd_Signature">
    <vt:bool>false</vt:bool>
  </property>
  <property fmtid="{D5CDD505-2E9C-101B-9397-08002B2CF9AE}" pid="10" name="xd_ProgID">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